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sldIdLst>
    <p:sldId id="256" r:id="rId2"/>
    <p:sldId id="257" r:id="rId3"/>
    <p:sldId id="258" r:id="rId4"/>
    <p:sldId id="274" r:id="rId5"/>
    <p:sldId id="279" r:id="rId6"/>
    <p:sldId id="282" r:id="rId7"/>
    <p:sldId id="283" r:id="rId8"/>
    <p:sldId id="275" r:id="rId9"/>
    <p:sldId id="276" r:id="rId10"/>
    <p:sldId id="277" r:id="rId11"/>
    <p:sldId id="289" r:id="rId12"/>
    <p:sldId id="293" r:id="rId13"/>
    <p:sldId id="294" r:id="rId14"/>
    <p:sldId id="290" r:id="rId15"/>
    <p:sldId id="288" r:id="rId16"/>
    <p:sldId id="292" r:id="rId17"/>
    <p:sldId id="301" r:id="rId18"/>
    <p:sldId id="302" r:id="rId19"/>
    <p:sldId id="295" r:id="rId20"/>
    <p:sldId id="296" r:id="rId21"/>
    <p:sldId id="287" r:id="rId22"/>
    <p:sldId id="297" r:id="rId23"/>
    <p:sldId id="298" r:id="rId24"/>
    <p:sldId id="299" r:id="rId25"/>
    <p:sldId id="285" r:id="rId26"/>
    <p:sldId id="286" r:id="rId27"/>
    <p:sldId id="300" r:id="rId28"/>
    <p:sldId id="278" r:id="rId29"/>
    <p:sldId id="284" r:id="rId30"/>
    <p:sldId id="266" r:id="rId3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0F6F583-06AB-47FE-9A0B-071608F1E427}">
          <p14:sldIdLst>
            <p14:sldId id="256"/>
            <p14:sldId id="257"/>
            <p14:sldId id="258"/>
            <p14:sldId id="274"/>
            <p14:sldId id="279"/>
            <p14:sldId id="282"/>
            <p14:sldId id="283"/>
            <p14:sldId id="275"/>
            <p14:sldId id="276"/>
            <p14:sldId id="277"/>
            <p14:sldId id="289"/>
            <p14:sldId id="293"/>
            <p14:sldId id="294"/>
            <p14:sldId id="290"/>
            <p14:sldId id="288"/>
            <p14:sldId id="292"/>
            <p14:sldId id="301"/>
            <p14:sldId id="302"/>
            <p14:sldId id="295"/>
            <p14:sldId id="296"/>
            <p14:sldId id="287"/>
            <p14:sldId id="297"/>
            <p14:sldId id="298"/>
            <p14:sldId id="299"/>
            <p14:sldId id="285"/>
            <p14:sldId id="286"/>
            <p14:sldId id="300"/>
            <p14:sldId id="278"/>
            <p14:sldId id="284"/>
            <p14:sldId id="266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EC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ittlere Formatvorlage 2 - Akz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3B4B98B0-60AC-42C2-AFA5-B58CD77FA1E5}" styleName="Helle Formatvorlage 1 - Akz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FD0F851-EC5A-4D38-B0AD-8093EC10F338}" styleName="Helle Formatvorlage 1 - Akz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0E3FDE45-AF77-4B5C-9715-49D594BDF05E}" styleName="Helle Formatvorlage 1 - Akz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Helle Formatvorlage 1 - Akz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8799B23B-EC83-4686-B30A-512413B5E67A}" styleName="Helle Formatvorlage 3 - Akz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27102A9-8310-4765-A935-A1911B00CA55}" styleName="Helle Formatvorlage 1 - Akz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DA37D80-6434-44D0-A028-1B22A696006F}" styleName="Helle Formatvorlage 3 - Akz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16DA210-FB5B-4158-B5E0-FEB733F419BA}" styleName="Helle Formatvorlag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647" autoAdjust="0"/>
    <p:restoredTop sz="94660"/>
  </p:normalViewPr>
  <p:slideViewPr>
    <p:cSldViewPr snapToGrid="0">
      <p:cViewPr varScale="1">
        <p:scale>
          <a:sx n="72" d="100"/>
          <a:sy n="72" d="100"/>
        </p:scale>
        <p:origin x="34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7" d="100"/>
          <a:sy n="57" d="100"/>
        </p:scale>
        <p:origin x="283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2141F23-29EE-4482-B78F-7EA640D75AB8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FD74B0E9-AA67-4A8B-A466-54DF8451A6B2}" type="pres">
      <dgm:prSet presAssocID="{E2141F23-29EE-4482-B78F-7EA640D75AB8}" presName="Name0" presStyleCnt="0">
        <dgm:presLayoutVars>
          <dgm:dir/>
          <dgm:resizeHandles val="exact"/>
        </dgm:presLayoutVars>
      </dgm:prSet>
      <dgm:spPr/>
    </dgm:pt>
  </dgm:ptLst>
  <dgm:cxnLst>
    <dgm:cxn modelId="{B76858B5-1420-4053-9FA9-F6E48E5CE943}" type="presOf" srcId="{E2141F23-29EE-4482-B78F-7EA640D75AB8}" destId="{FD74B0E9-AA67-4A8B-A466-54DF8451A6B2}" srcOrd="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2141F23-29EE-4482-B78F-7EA640D75AB8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FD74B0E9-AA67-4A8B-A466-54DF8451A6B2}" type="pres">
      <dgm:prSet presAssocID="{E2141F23-29EE-4482-B78F-7EA640D75AB8}" presName="Name0" presStyleCnt="0">
        <dgm:presLayoutVars>
          <dgm:dir/>
          <dgm:resizeHandles val="exact"/>
        </dgm:presLayoutVars>
      </dgm:prSet>
      <dgm:spPr/>
    </dgm:pt>
  </dgm:ptLst>
  <dgm:cxnLst>
    <dgm:cxn modelId="{6B21B6A7-7283-4FEB-99A3-2F058E52E729}" type="presOf" srcId="{E2141F23-29EE-4482-B78F-7EA640D75AB8}" destId="{FD74B0E9-AA67-4A8B-A466-54DF8451A6B2}" srcOrd="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2141F23-29EE-4482-B78F-7EA640D75AB8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FD74B0E9-AA67-4A8B-A466-54DF8451A6B2}" type="pres">
      <dgm:prSet presAssocID="{E2141F23-29EE-4482-B78F-7EA640D75AB8}" presName="Name0" presStyleCnt="0">
        <dgm:presLayoutVars>
          <dgm:dir/>
          <dgm:resizeHandles val="exact"/>
        </dgm:presLayoutVars>
      </dgm:prSet>
      <dgm:spPr/>
    </dgm:pt>
  </dgm:ptLst>
  <dgm:cxnLst>
    <dgm:cxn modelId="{20367357-1DCA-45B5-B67A-1CC3AF55812C}" type="presOf" srcId="{E2141F23-29EE-4482-B78F-7EA640D75AB8}" destId="{FD74B0E9-AA67-4A8B-A466-54DF8451A6B2}" srcOrd="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2141F23-29EE-4482-B78F-7EA640D75AB8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FD74B0E9-AA67-4A8B-A466-54DF8451A6B2}" type="pres">
      <dgm:prSet presAssocID="{E2141F23-29EE-4482-B78F-7EA640D75AB8}" presName="Name0" presStyleCnt="0">
        <dgm:presLayoutVars>
          <dgm:dir/>
          <dgm:resizeHandles val="exact"/>
        </dgm:presLayoutVars>
      </dgm:prSet>
      <dgm:spPr/>
    </dgm:pt>
  </dgm:ptLst>
  <dgm:cxnLst>
    <dgm:cxn modelId="{607F10A6-5CA1-4B26-AC73-F7567A45CA1E}" type="presOf" srcId="{E2141F23-29EE-4482-B78F-7EA640D75AB8}" destId="{FD74B0E9-AA67-4A8B-A466-54DF8451A6B2}" srcOrd="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E2141F23-29EE-4482-B78F-7EA640D75AB8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FD74B0E9-AA67-4A8B-A466-54DF8451A6B2}" type="pres">
      <dgm:prSet presAssocID="{E2141F23-29EE-4482-B78F-7EA640D75AB8}" presName="Name0" presStyleCnt="0">
        <dgm:presLayoutVars>
          <dgm:dir/>
          <dgm:resizeHandles val="exact"/>
        </dgm:presLayoutVars>
      </dgm:prSet>
      <dgm:spPr/>
    </dgm:pt>
  </dgm:ptLst>
  <dgm:cxnLst>
    <dgm:cxn modelId="{F6CC3939-E7A3-4749-BD7E-D4D376701C9A}" type="presOf" srcId="{E2141F23-29EE-4482-B78F-7EA640D75AB8}" destId="{FD74B0E9-AA67-4A8B-A466-54DF8451A6B2}" srcOrd="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2B0589-E740-4EC8-A0B5-BAD19E3BC924}" type="datetimeFigureOut">
              <a:rPr lang="de-DE" smtClean="0"/>
              <a:t>17.10.2016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5DA585-3F7D-4848-A765-49D4BF9486A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94833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hne Seitenzah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70313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hne Seitenzah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/>
          <p:cNvSpPr txBox="1"/>
          <p:nvPr userDrawn="1"/>
        </p:nvSpPr>
        <p:spPr>
          <a:xfrm>
            <a:off x="10644586" y="6416524"/>
            <a:ext cx="14690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400" dirty="0"/>
              <a:t>Folie </a:t>
            </a:r>
            <a:fld id="{BA60D005-B16D-41BB-8146-DDE5B217846C}" type="slidenum">
              <a:rPr lang="de-DE" sz="1400" smtClean="0"/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r>
              <a:rPr lang="de-DE" sz="1400" dirty="0"/>
              <a:t>/30</a:t>
            </a:r>
          </a:p>
          <a:p>
            <a:endParaRPr lang="de-DE" sz="1400" dirty="0"/>
          </a:p>
        </p:txBody>
      </p:sp>
      <p:sp>
        <p:nvSpPr>
          <p:cNvPr id="4" name="Textfeld 3"/>
          <p:cNvSpPr txBox="1"/>
          <p:nvPr userDrawn="1"/>
        </p:nvSpPr>
        <p:spPr>
          <a:xfrm>
            <a:off x="315296" y="6436416"/>
            <a:ext cx="17538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/>
              <a:t>17.10.2016</a:t>
            </a:r>
          </a:p>
        </p:txBody>
      </p:sp>
      <p:pic>
        <p:nvPicPr>
          <p:cNvPr id="5" name="Grafik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3700" y="298701"/>
            <a:ext cx="2652122" cy="972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9623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t Seitenzah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/>
          <p:cNvSpPr txBox="1"/>
          <p:nvPr userDrawn="1"/>
        </p:nvSpPr>
        <p:spPr>
          <a:xfrm>
            <a:off x="132414" y="6488668"/>
            <a:ext cx="1753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03.03.2015</a:t>
            </a:r>
          </a:p>
        </p:txBody>
      </p:sp>
      <p:sp>
        <p:nvSpPr>
          <p:cNvPr id="12" name="Textfeld 11"/>
          <p:cNvSpPr txBox="1"/>
          <p:nvPr userDrawn="1"/>
        </p:nvSpPr>
        <p:spPr>
          <a:xfrm>
            <a:off x="10722964" y="6468776"/>
            <a:ext cx="1469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Folie </a:t>
            </a:r>
            <a:fld id="{BA60D005-B16D-41BB-8146-DDE5B217846C}" type="slidenum">
              <a:rPr lang="de-DE" smtClean="0"/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r>
              <a:rPr lang="de-DE" dirty="0"/>
              <a:t>/14</a:t>
            </a:r>
          </a:p>
          <a:p>
            <a:endParaRPr lang="de-DE" dirty="0"/>
          </a:p>
        </p:txBody>
      </p:sp>
      <p:graphicFrame>
        <p:nvGraphicFramePr>
          <p:cNvPr id="2" name="Diagramm 1"/>
          <p:cNvGraphicFramePr/>
          <p:nvPr userDrawn="1">
            <p:extLst>
              <p:ext uri="{D42A27DB-BD31-4B8C-83A1-F6EECF244321}">
                <p14:modId xmlns:p14="http://schemas.microsoft.com/office/powerpoint/2010/main" val="4148434655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Richtungspfeil 2"/>
          <p:cNvSpPr/>
          <p:nvPr userDrawn="1"/>
        </p:nvSpPr>
        <p:spPr>
          <a:xfrm>
            <a:off x="2702637" y="6451238"/>
            <a:ext cx="1583571" cy="406761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Grundlagen</a:t>
            </a:r>
          </a:p>
        </p:txBody>
      </p:sp>
      <p:sp>
        <p:nvSpPr>
          <p:cNvPr id="8" name="Richtungspfeil 7"/>
          <p:cNvSpPr/>
          <p:nvPr userDrawn="1"/>
        </p:nvSpPr>
        <p:spPr>
          <a:xfrm>
            <a:off x="4099444" y="6451240"/>
            <a:ext cx="1641838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Datenschutz</a:t>
            </a:r>
          </a:p>
        </p:txBody>
      </p:sp>
      <p:sp>
        <p:nvSpPr>
          <p:cNvPr id="9" name="Richtungspfeil 8"/>
          <p:cNvSpPr/>
          <p:nvPr userDrawn="1"/>
        </p:nvSpPr>
        <p:spPr>
          <a:xfrm>
            <a:off x="5562287" y="6451241"/>
            <a:ext cx="1360982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Angriffe</a:t>
            </a:r>
          </a:p>
        </p:txBody>
      </p:sp>
      <p:sp>
        <p:nvSpPr>
          <p:cNvPr id="11" name="Richtungspfeil 10"/>
          <p:cNvSpPr/>
          <p:nvPr userDrawn="1"/>
        </p:nvSpPr>
        <p:spPr>
          <a:xfrm>
            <a:off x="6683063" y="6451239"/>
            <a:ext cx="1547318" cy="406762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Sicherheit</a:t>
            </a:r>
          </a:p>
        </p:txBody>
      </p:sp>
      <p:sp>
        <p:nvSpPr>
          <p:cNvPr id="13" name="Richtungspfeil 12"/>
          <p:cNvSpPr/>
          <p:nvPr userDrawn="1"/>
        </p:nvSpPr>
        <p:spPr>
          <a:xfrm>
            <a:off x="8010499" y="6451241"/>
            <a:ext cx="1397000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Fazit</a:t>
            </a:r>
          </a:p>
        </p:txBody>
      </p:sp>
    </p:spTree>
    <p:extLst>
      <p:ext uri="{BB962C8B-B14F-4D97-AF65-F5344CB8AC3E}">
        <p14:creationId xmlns:p14="http://schemas.microsoft.com/office/powerpoint/2010/main" val="6345754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it Seitenzah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/>
          <p:cNvSpPr txBox="1"/>
          <p:nvPr userDrawn="1"/>
        </p:nvSpPr>
        <p:spPr>
          <a:xfrm>
            <a:off x="132414" y="6488668"/>
            <a:ext cx="1753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03.03.2015</a:t>
            </a:r>
          </a:p>
        </p:txBody>
      </p:sp>
      <p:sp>
        <p:nvSpPr>
          <p:cNvPr id="12" name="Textfeld 11"/>
          <p:cNvSpPr txBox="1"/>
          <p:nvPr userDrawn="1"/>
        </p:nvSpPr>
        <p:spPr>
          <a:xfrm>
            <a:off x="10722964" y="6468776"/>
            <a:ext cx="1469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Folie </a:t>
            </a:r>
            <a:fld id="{BA60D005-B16D-41BB-8146-DDE5B217846C}" type="slidenum">
              <a:rPr lang="de-DE" smtClean="0"/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r>
              <a:rPr lang="de-DE" dirty="0"/>
              <a:t>/14</a:t>
            </a:r>
          </a:p>
          <a:p>
            <a:endParaRPr lang="de-DE" dirty="0"/>
          </a:p>
        </p:txBody>
      </p:sp>
      <p:graphicFrame>
        <p:nvGraphicFramePr>
          <p:cNvPr id="2" name="Diagramm 1"/>
          <p:cNvGraphicFramePr/>
          <p:nvPr userDrawn="1">
            <p:extLst>
              <p:ext uri="{D42A27DB-BD31-4B8C-83A1-F6EECF244321}">
                <p14:modId xmlns:p14="http://schemas.microsoft.com/office/powerpoint/2010/main" val="3737122482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Richtungspfeil 2"/>
          <p:cNvSpPr/>
          <p:nvPr userDrawn="1"/>
        </p:nvSpPr>
        <p:spPr>
          <a:xfrm>
            <a:off x="2702637" y="6451238"/>
            <a:ext cx="1583571" cy="406761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Grundlagen</a:t>
            </a:r>
          </a:p>
        </p:txBody>
      </p:sp>
      <p:sp>
        <p:nvSpPr>
          <p:cNvPr id="8" name="Richtungspfeil 7"/>
          <p:cNvSpPr/>
          <p:nvPr userDrawn="1"/>
        </p:nvSpPr>
        <p:spPr>
          <a:xfrm>
            <a:off x="4099444" y="6451240"/>
            <a:ext cx="1641838" cy="406759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Datenschutz</a:t>
            </a:r>
          </a:p>
        </p:txBody>
      </p:sp>
      <p:sp>
        <p:nvSpPr>
          <p:cNvPr id="9" name="Richtungspfeil 8"/>
          <p:cNvSpPr/>
          <p:nvPr userDrawn="1"/>
        </p:nvSpPr>
        <p:spPr>
          <a:xfrm>
            <a:off x="5562287" y="6451241"/>
            <a:ext cx="1360982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Angriffe</a:t>
            </a:r>
          </a:p>
        </p:txBody>
      </p:sp>
      <p:sp>
        <p:nvSpPr>
          <p:cNvPr id="11" name="Richtungspfeil 10"/>
          <p:cNvSpPr/>
          <p:nvPr userDrawn="1"/>
        </p:nvSpPr>
        <p:spPr>
          <a:xfrm>
            <a:off x="6683063" y="6451601"/>
            <a:ext cx="1547318" cy="406400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Sicherheit</a:t>
            </a:r>
          </a:p>
        </p:txBody>
      </p:sp>
      <p:sp>
        <p:nvSpPr>
          <p:cNvPr id="13" name="Richtungspfeil 12"/>
          <p:cNvSpPr/>
          <p:nvPr userDrawn="1"/>
        </p:nvSpPr>
        <p:spPr>
          <a:xfrm>
            <a:off x="8010499" y="6451241"/>
            <a:ext cx="1397000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Fazit</a:t>
            </a:r>
          </a:p>
        </p:txBody>
      </p:sp>
    </p:spTree>
    <p:extLst>
      <p:ext uri="{BB962C8B-B14F-4D97-AF65-F5344CB8AC3E}">
        <p14:creationId xmlns:p14="http://schemas.microsoft.com/office/powerpoint/2010/main" val="3157183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mit Seitenzah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/>
          <p:cNvSpPr txBox="1"/>
          <p:nvPr userDrawn="1"/>
        </p:nvSpPr>
        <p:spPr>
          <a:xfrm>
            <a:off x="132414" y="6488668"/>
            <a:ext cx="1753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03.03.2015</a:t>
            </a:r>
          </a:p>
        </p:txBody>
      </p:sp>
      <p:sp>
        <p:nvSpPr>
          <p:cNvPr id="12" name="Textfeld 11"/>
          <p:cNvSpPr txBox="1"/>
          <p:nvPr userDrawn="1"/>
        </p:nvSpPr>
        <p:spPr>
          <a:xfrm>
            <a:off x="10722964" y="6468776"/>
            <a:ext cx="1469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Folie </a:t>
            </a:r>
            <a:fld id="{BA60D005-B16D-41BB-8146-DDE5B217846C}" type="slidenum">
              <a:rPr lang="de-DE" smtClean="0"/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r>
              <a:rPr lang="de-DE" dirty="0"/>
              <a:t>/14</a:t>
            </a:r>
          </a:p>
          <a:p>
            <a:endParaRPr lang="de-DE" dirty="0"/>
          </a:p>
        </p:txBody>
      </p:sp>
      <p:graphicFrame>
        <p:nvGraphicFramePr>
          <p:cNvPr id="2" name="Diagramm 1"/>
          <p:cNvGraphicFramePr/>
          <p:nvPr userDrawn="1">
            <p:extLst>
              <p:ext uri="{D42A27DB-BD31-4B8C-83A1-F6EECF244321}">
                <p14:modId xmlns:p14="http://schemas.microsoft.com/office/powerpoint/2010/main" val="3146244388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Richtungspfeil 2"/>
          <p:cNvSpPr/>
          <p:nvPr userDrawn="1"/>
        </p:nvSpPr>
        <p:spPr>
          <a:xfrm>
            <a:off x="2702637" y="6451238"/>
            <a:ext cx="1583571" cy="406761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Grundlagen</a:t>
            </a:r>
          </a:p>
        </p:txBody>
      </p:sp>
      <p:sp>
        <p:nvSpPr>
          <p:cNvPr id="8" name="Richtungspfeil 7"/>
          <p:cNvSpPr/>
          <p:nvPr userDrawn="1"/>
        </p:nvSpPr>
        <p:spPr>
          <a:xfrm>
            <a:off x="4099444" y="6451240"/>
            <a:ext cx="1641838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Datenschutz</a:t>
            </a:r>
          </a:p>
        </p:txBody>
      </p:sp>
      <p:sp>
        <p:nvSpPr>
          <p:cNvPr id="9" name="Richtungspfeil 8"/>
          <p:cNvSpPr/>
          <p:nvPr userDrawn="1"/>
        </p:nvSpPr>
        <p:spPr>
          <a:xfrm>
            <a:off x="5562287" y="6451241"/>
            <a:ext cx="1360982" cy="406759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Angriffe</a:t>
            </a:r>
          </a:p>
        </p:txBody>
      </p:sp>
      <p:sp>
        <p:nvSpPr>
          <p:cNvPr id="11" name="Richtungspfeil 10"/>
          <p:cNvSpPr/>
          <p:nvPr userDrawn="1"/>
        </p:nvSpPr>
        <p:spPr>
          <a:xfrm>
            <a:off x="6683063" y="6451239"/>
            <a:ext cx="1547318" cy="406762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Sicherheit</a:t>
            </a:r>
          </a:p>
        </p:txBody>
      </p:sp>
      <p:sp>
        <p:nvSpPr>
          <p:cNvPr id="13" name="Richtungspfeil 12"/>
          <p:cNvSpPr/>
          <p:nvPr userDrawn="1"/>
        </p:nvSpPr>
        <p:spPr>
          <a:xfrm>
            <a:off x="8010499" y="6451241"/>
            <a:ext cx="1397000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Fazit</a:t>
            </a:r>
          </a:p>
        </p:txBody>
      </p:sp>
    </p:spTree>
    <p:extLst>
      <p:ext uri="{BB962C8B-B14F-4D97-AF65-F5344CB8AC3E}">
        <p14:creationId xmlns:p14="http://schemas.microsoft.com/office/powerpoint/2010/main" val="32255530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mit Seitenzah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/>
          <p:cNvSpPr txBox="1"/>
          <p:nvPr userDrawn="1"/>
        </p:nvSpPr>
        <p:spPr>
          <a:xfrm>
            <a:off x="132414" y="6488668"/>
            <a:ext cx="1753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03.03.2015</a:t>
            </a:r>
          </a:p>
        </p:txBody>
      </p:sp>
      <p:sp>
        <p:nvSpPr>
          <p:cNvPr id="12" name="Textfeld 11"/>
          <p:cNvSpPr txBox="1"/>
          <p:nvPr userDrawn="1"/>
        </p:nvSpPr>
        <p:spPr>
          <a:xfrm>
            <a:off x="10722964" y="6468776"/>
            <a:ext cx="1469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Folie </a:t>
            </a:r>
            <a:fld id="{BA60D005-B16D-41BB-8146-DDE5B217846C}" type="slidenum">
              <a:rPr lang="de-DE" smtClean="0"/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r>
              <a:rPr lang="de-DE" dirty="0"/>
              <a:t>/14</a:t>
            </a:r>
          </a:p>
          <a:p>
            <a:endParaRPr lang="de-DE" dirty="0"/>
          </a:p>
        </p:txBody>
      </p:sp>
      <p:graphicFrame>
        <p:nvGraphicFramePr>
          <p:cNvPr id="2" name="Diagramm 1"/>
          <p:cNvGraphicFramePr/>
          <p:nvPr userDrawn="1">
            <p:extLst>
              <p:ext uri="{D42A27DB-BD31-4B8C-83A1-F6EECF244321}">
                <p14:modId xmlns:p14="http://schemas.microsoft.com/office/powerpoint/2010/main" val="73094884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Richtungspfeil 2"/>
          <p:cNvSpPr/>
          <p:nvPr userDrawn="1"/>
        </p:nvSpPr>
        <p:spPr>
          <a:xfrm>
            <a:off x="2702637" y="6451238"/>
            <a:ext cx="1583571" cy="406761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Grundlagen</a:t>
            </a:r>
          </a:p>
        </p:txBody>
      </p:sp>
      <p:sp>
        <p:nvSpPr>
          <p:cNvPr id="8" name="Richtungspfeil 7"/>
          <p:cNvSpPr/>
          <p:nvPr userDrawn="1"/>
        </p:nvSpPr>
        <p:spPr>
          <a:xfrm>
            <a:off x="4099444" y="6451240"/>
            <a:ext cx="1641838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Datenschutz</a:t>
            </a:r>
          </a:p>
        </p:txBody>
      </p:sp>
      <p:sp>
        <p:nvSpPr>
          <p:cNvPr id="9" name="Richtungspfeil 8"/>
          <p:cNvSpPr/>
          <p:nvPr userDrawn="1"/>
        </p:nvSpPr>
        <p:spPr>
          <a:xfrm>
            <a:off x="5562287" y="6451241"/>
            <a:ext cx="1360982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Angriffe</a:t>
            </a:r>
          </a:p>
        </p:txBody>
      </p:sp>
      <p:sp>
        <p:nvSpPr>
          <p:cNvPr id="11" name="Richtungspfeil 10"/>
          <p:cNvSpPr/>
          <p:nvPr userDrawn="1"/>
        </p:nvSpPr>
        <p:spPr>
          <a:xfrm>
            <a:off x="6683063" y="6451239"/>
            <a:ext cx="1547318" cy="406762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Sicherheit</a:t>
            </a:r>
          </a:p>
        </p:txBody>
      </p:sp>
      <p:sp>
        <p:nvSpPr>
          <p:cNvPr id="13" name="Richtungspfeil 12"/>
          <p:cNvSpPr/>
          <p:nvPr userDrawn="1"/>
        </p:nvSpPr>
        <p:spPr>
          <a:xfrm>
            <a:off x="8010499" y="6451241"/>
            <a:ext cx="1397000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Fazit</a:t>
            </a:r>
          </a:p>
        </p:txBody>
      </p:sp>
    </p:spTree>
    <p:extLst>
      <p:ext uri="{BB962C8B-B14F-4D97-AF65-F5344CB8AC3E}">
        <p14:creationId xmlns:p14="http://schemas.microsoft.com/office/powerpoint/2010/main" val="19120264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mit Seitenzah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85450" y="0"/>
            <a:ext cx="1606550" cy="1576800"/>
          </a:xfrm>
          <a:prstGeom prst="rect">
            <a:avLst/>
          </a:prstGeom>
        </p:spPr>
      </p:pic>
      <p:sp>
        <p:nvSpPr>
          <p:cNvPr id="10" name="Textfeld 9"/>
          <p:cNvSpPr txBox="1"/>
          <p:nvPr userDrawn="1"/>
        </p:nvSpPr>
        <p:spPr>
          <a:xfrm>
            <a:off x="132414" y="6488668"/>
            <a:ext cx="1753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03.03.2015</a:t>
            </a:r>
          </a:p>
        </p:txBody>
      </p:sp>
      <p:sp>
        <p:nvSpPr>
          <p:cNvPr id="12" name="Textfeld 11"/>
          <p:cNvSpPr txBox="1"/>
          <p:nvPr userDrawn="1"/>
        </p:nvSpPr>
        <p:spPr>
          <a:xfrm>
            <a:off x="10722964" y="6468776"/>
            <a:ext cx="1469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Folie </a:t>
            </a:r>
            <a:fld id="{BA60D005-B16D-41BB-8146-DDE5B217846C}" type="slidenum">
              <a:rPr lang="de-DE" smtClean="0"/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r>
              <a:rPr lang="de-DE" dirty="0"/>
              <a:t>/14</a:t>
            </a:r>
          </a:p>
          <a:p>
            <a:endParaRPr lang="de-DE" dirty="0"/>
          </a:p>
        </p:txBody>
      </p:sp>
      <p:graphicFrame>
        <p:nvGraphicFramePr>
          <p:cNvPr id="2" name="Diagramm 1"/>
          <p:cNvGraphicFramePr/>
          <p:nvPr userDrawn="1">
            <p:extLst>
              <p:ext uri="{D42A27DB-BD31-4B8C-83A1-F6EECF244321}">
                <p14:modId xmlns:p14="http://schemas.microsoft.com/office/powerpoint/2010/main" val="313248854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Richtungspfeil 2"/>
          <p:cNvSpPr/>
          <p:nvPr userDrawn="1"/>
        </p:nvSpPr>
        <p:spPr>
          <a:xfrm>
            <a:off x="2702637" y="6451238"/>
            <a:ext cx="1583571" cy="406761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Grundlagen</a:t>
            </a:r>
          </a:p>
        </p:txBody>
      </p:sp>
      <p:sp>
        <p:nvSpPr>
          <p:cNvPr id="8" name="Richtungspfeil 7"/>
          <p:cNvSpPr/>
          <p:nvPr userDrawn="1"/>
        </p:nvSpPr>
        <p:spPr>
          <a:xfrm>
            <a:off x="4099444" y="6451240"/>
            <a:ext cx="1641838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Datenschutz</a:t>
            </a:r>
          </a:p>
        </p:txBody>
      </p:sp>
      <p:sp>
        <p:nvSpPr>
          <p:cNvPr id="9" name="Richtungspfeil 8"/>
          <p:cNvSpPr/>
          <p:nvPr userDrawn="1"/>
        </p:nvSpPr>
        <p:spPr>
          <a:xfrm>
            <a:off x="5562287" y="6451241"/>
            <a:ext cx="1360982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Angriffe</a:t>
            </a:r>
          </a:p>
        </p:txBody>
      </p:sp>
      <p:sp>
        <p:nvSpPr>
          <p:cNvPr id="11" name="Richtungspfeil 10"/>
          <p:cNvSpPr/>
          <p:nvPr userDrawn="1"/>
        </p:nvSpPr>
        <p:spPr>
          <a:xfrm>
            <a:off x="6683063" y="6451239"/>
            <a:ext cx="1547318" cy="406762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Sicherheit</a:t>
            </a:r>
          </a:p>
        </p:txBody>
      </p:sp>
      <p:sp>
        <p:nvSpPr>
          <p:cNvPr id="13" name="Richtungspfeil 12"/>
          <p:cNvSpPr/>
          <p:nvPr userDrawn="1"/>
        </p:nvSpPr>
        <p:spPr>
          <a:xfrm>
            <a:off x="8010499" y="6451241"/>
            <a:ext cx="1397000" cy="406759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Fazit</a:t>
            </a:r>
          </a:p>
        </p:txBody>
      </p:sp>
    </p:spTree>
    <p:extLst>
      <p:ext uri="{BB962C8B-B14F-4D97-AF65-F5344CB8AC3E}">
        <p14:creationId xmlns:p14="http://schemas.microsoft.com/office/powerpoint/2010/main" val="14848317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9000">
              <a:schemeClr val="bg1"/>
            </a:gs>
            <a:gs pos="83000">
              <a:srgbClr val="FBEC79"/>
            </a:gs>
            <a:gs pos="100000">
              <a:schemeClr val="accent4">
                <a:lumMod val="60000"/>
              </a:schemeClr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74F77A-6513-48AD-997B-A58730D77229}" type="datetimeFigureOut">
              <a:rPr lang="de-DE" smtClean="0"/>
              <a:t>17.10.2016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60D005-B16D-41BB-8146-DDE5B217846C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32049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0" r:id="rId3"/>
    <p:sldLayoutId id="2147483651" r:id="rId4"/>
    <p:sldLayoutId id="2147483652" r:id="rId5"/>
    <p:sldLayoutId id="2147483653" r:id="rId6"/>
    <p:sldLayoutId id="2147483654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532326" y="5687613"/>
            <a:ext cx="46227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Timo Schlüter, Nicola </a:t>
            </a:r>
            <a:r>
              <a:rPr lang="de-DE" b="1" dirty="0" err="1"/>
              <a:t>Kloke</a:t>
            </a:r>
            <a:r>
              <a:rPr lang="de-DE" b="1" dirty="0"/>
              <a:t> &amp; Alina Fankhänel</a:t>
            </a:r>
          </a:p>
          <a:p>
            <a:r>
              <a:rPr lang="de-DE" b="1" dirty="0"/>
              <a:t>17.10.2016</a:t>
            </a:r>
          </a:p>
        </p:txBody>
      </p:sp>
      <p:sp>
        <p:nvSpPr>
          <p:cNvPr id="12" name="Rechteck 11"/>
          <p:cNvSpPr/>
          <p:nvPr/>
        </p:nvSpPr>
        <p:spPr>
          <a:xfrm>
            <a:off x="2210937" y="2006224"/>
            <a:ext cx="8046245" cy="255454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de-DE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Fachkonzept im Rahmen des Projekts:</a:t>
            </a:r>
            <a:br>
              <a:rPr lang="de-DE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de-DE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</a:p>
          <a:p>
            <a:pPr algn="ctr"/>
            <a:r>
              <a:rPr lang="de-DE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Erstellung des Webshops „</a:t>
            </a:r>
            <a:r>
              <a:rPr lang="de-DE" sz="40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Festiva</a:t>
            </a:r>
            <a:r>
              <a:rPr lang="de-DE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“</a:t>
            </a:r>
          </a:p>
          <a:p>
            <a:pPr algn="ctr"/>
            <a:endParaRPr lang="de-DE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796582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Use</a:t>
            </a:r>
            <a:r>
              <a:rPr lang="de-DE" sz="2800" b="1" dirty="0"/>
              <a:t>-Case-Diagramm - Besucher</a:t>
            </a: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092" y="1561699"/>
            <a:ext cx="7743712" cy="384742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092809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444" y="1144548"/>
            <a:ext cx="6930961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- Start</a:t>
            </a:r>
          </a:p>
        </p:txBody>
      </p:sp>
    </p:spTree>
    <p:extLst>
      <p:ext uri="{BB962C8B-B14F-4D97-AF65-F5344CB8AC3E}">
        <p14:creationId xmlns:p14="http://schemas.microsoft.com/office/powerpoint/2010/main" val="7330861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198" y="1144800"/>
            <a:ext cx="6930961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- Shop</a:t>
            </a:r>
          </a:p>
        </p:txBody>
      </p:sp>
    </p:spTree>
    <p:extLst>
      <p:ext uri="{BB962C8B-B14F-4D97-AF65-F5344CB8AC3E}">
        <p14:creationId xmlns:p14="http://schemas.microsoft.com/office/powerpoint/2010/main" val="24180322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200" y="1144800"/>
            <a:ext cx="6932780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- Eventansicht</a:t>
            </a:r>
          </a:p>
        </p:txBody>
      </p:sp>
    </p:spTree>
    <p:extLst>
      <p:ext uri="{BB962C8B-B14F-4D97-AF65-F5344CB8AC3E}">
        <p14:creationId xmlns:p14="http://schemas.microsoft.com/office/powerpoint/2010/main" val="39291248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200" y="1144800"/>
            <a:ext cx="6930961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- Registrieren</a:t>
            </a:r>
          </a:p>
        </p:txBody>
      </p:sp>
    </p:spTree>
    <p:extLst>
      <p:ext uri="{BB962C8B-B14F-4D97-AF65-F5344CB8AC3E}">
        <p14:creationId xmlns:p14="http://schemas.microsoft.com/office/powerpoint/2010/main" val="5851009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Use</a:t>
            </a:r>
            <a:r>
              <a:rPr lang="de-DE" sz="2800" b="1" dirty="0"/>
              <a:t>-Case-Diagramm – Registrierter Kunde</a:t>
            </a: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093" y="1561699"/>
            <a:ext cx="7716632" cy="482858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543831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199" y="1144800"/>
            <a:ext cx="6930961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– Mein Konto</a:t>
            </a:r>
          </a:p>
        </p:txBody>
      </p:sp>
    </p:spTree>
    <p:extLst>
      <p:ext uri="{BB962C8B-B14F-4D97-AF65-F5344CB8AC3E}">
        <p14:creationId xmlns:p14="http://schemas.microsoft.com/office/powerpoint/2010/main" val="5819475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198" y="1144800"/>
            <a:ext cx="6930961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- Shop</a:t>
            </a:r>
          </a:p>
        </p:txBody>
      </p:sp>
    </p:spTree>
    <p:extLst>
      <p:ext uri="{BB962C8B-B14F-4D97-AF65-F5344CB8AC3E}">
        <p14:creationId xmlns:p14="http://schemas.microsoft.com/office/powerpoint/2010/main" val="41532041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200" y="1144800"/>
            <a:ext cx="6932780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- Eventansicht</a:t>
            </a:r>
          </a:p>
        </p:txBody>
      </p:sp>
    </p:spTree>
    <p:extLst>
      <p:ext uri="{BB962C8B-B14F-4D97-AF65-F5344CB8AC3E}">
        <p14:creationId xmlns:p14="http://schemas.microsoft.com/office/powerpoint/2010/main" val="29430798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199" y="1144800"/>
            <a:ext cx="6930961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- Warenkorb</a:t>
            </a:r>
          </a:p>
        </p:txBody>
      </p:sp>
    </p:spTree>
    <p:extLst>
      <p:ext uri="{BB962C8B-B14F-4D97-AF65-F5344CB8AC3E}">
        <p14:creationId xmlns:p14="http://schemas.microsoft.com/office/powerpoint/2010/main" val="30719782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1086117" y="1684947"/>
            <a:ext cx="966604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de-DE" sz="2400" dirty="0"/>
              <a:t>Einleitung: </a:t>
            </a:r>
            <a:r>
              <a:rPr lang="de-DE" sz="2400" dirty="0" err="1"/>
              <a:t>Festiva</a:t>
            </a:r>
            <a:endParaRPr lang="de-DE" sz="2400" dirty="0"/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de-DE" sz="2400" dirty="0"/>
              <a:t>Fachliche Grundlagen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de-DE" sz="2400" dirty="0"/>
              <a:t>Inhalt Pflichtenheft</a:t>
            </a:r>
          </a:p>
          <a:p>
            <a:pPr marL="457200" indent="-457200">
              <a:lnSpc>
                <a:spcPct val="150000"/>
              </a:lnSpc>
              <a:buFontTx/>
              <a:buAutoNum type="arabicPeriod"/>
            </a:pPr>
            <a:r>
              <a:rPr lang="de-DE" sz="2400" dirty="0"/>
              <a:t>ER-Modell &amp; Klassendiagramm</a:t>
            </a:r>
          </a:p>
          <a:p>
            <a:pPr marL="457200" indent="-457200">
              <a:lnSpc>
                <a:spcPct val="150000"/>
              </a:lnSpc>
              <a:buFontTx/>
              <a:buAutoNum type="arabicPeriod"/>
            </a:pPr>
            <a:r>
              <a:rPr lang="de-DE" sz="2400" dirty="0" err="1"/>
              <a:t>Use</a:t>
            </a:r>
            <a:r>
              <a:rPr lang="de-DE" sz="2400" dirty="0"/>
              <a:t>-Case-Diagramme &amp; Mock-</a:t>
            </a:r>
            <a:r>
              <a:rPr lang="de-DE" sz="2400" dirty="0" err="1"/>
              <a:t>Ups</a:t>
            </a:r>
            <a:endParaRPr lang="de-DE" sz="2400" dirty="0"/>
          </a:p>
          <a:p>
            <a:pPr marL="457200" indent="-457200">
              <a:lnSpc>
                <a:spcPct val="150000"/>
              </a:lnSpc>
              <a:buFontTx/>
              <a:buAutoNum type="arabicPeriod"/>
            </a:pPr>
            <a:r>
              <a:rPr lang="de-DE" sz="2400" dirty="0"/>
              <a:t>Projektplan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5909112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197" y="1144800"/>
            <a:ext cx="6930961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- Kasse</a:t>
            </a:r>
          </a:p>
        </p:txBody>
      </p:sp>
    </p:spTree>
    <p:extLst>
      <p:ext uri="{BB962C8B-B14F-4D97-AF65-F5344CB8AC3E}">
        <p14:creationId xmlns:p14="http://schemas.microsoft.com/office/powerpoint/2010/main" val="17832603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092" y="1561699"/>
            <a:ext cx="7603484" cy="34704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4" name="Textfeld 3"/>
          <p:cNvSpPr txBox="1"/>
          <p:nvPr/>
        </p:nvSpPr>
        <p:spPr>
          <a:xfrm>
            <a:off x="925092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Use</a:t>
            </a:r>
            <a:r>
              <a:rPr lang="de-DE" sz="2800" b="1" dirty="0"/>
              <a:t>-Case-Diagramm – Festivalverwaltung</a:t>
            </a:r>
          </a:p>
        </p:txBody>
      </p:sp>
    </p:spTree>
    <p:extLst>
      <p:ext uri="{BB962C8B-B14F-4D97-AF65-F5344CB8AC3E}">
        <p14:creationId xmlns:p14="http://schemas.microsoft.com/office/powerpoint/2010/main" val="27109266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200" y="1144800"/>
            <a:ext cx="6937366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- Festivalverwaltung</a:t>
            </a:r>
          </a:p>
        </p:txBody>
      </p:sp>
    </p:spTree>
    <p:extLst>
      <p:ext uri="{BB962C8B-B14F-4D97-AF65-F5344CB8AC3E}">
        <p14:creationId xmlns:p14="http://schemas.microsoft.com/office/powerpoint/2010/main" val="27152559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198" y="1144800"/>
            <a:ext cx="6930961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– Festival ändern</a:t>
            </a:r>
          </a:p>
        </p:txBody>
      </p:sp>
    </p:spTree>
    <p:extLst>
      <p:ext uri="{BB962C8B-B14F-4D97-AF65-F5344CB8AC3E}">
        <p14:creationId xmlns:p14="http://schemas.microsoft.com/office/powerpoint/2010/main" val="2356488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200" y="1144800"/>
            <a:ext cx="6922749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– Artikel ändern</a:t>
            </a:r>
          </a:p>
        </p:txBody>
      </p:sp>
    </p:spTree>
    <p:extLst>
      <p:ext uri="{BB962C8B-B14F-4D97-AF65-F5344CB8AC3E}">
        <p14:creationId xmlns:p14="http://schemas.microsoft.com/office/powerpoint/2010/main" val="11166203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092" y="1561699"/>
            <a:ext cx="7740000" cy="347114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5" name="Textfeld 4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Use</a:t>
            </a:r>
            <a:r>
              <a:rPr lang="de-DE" sz="2800" b="1" dirty="0"/>
              <a:t>-Case-Diagramm – Kundenverwaltung</a:t>
            </a:r>
          </a:p>
        </p:txBody>
      </p:sp>
    </p:spTree>
    <p:extLst>
      <p:ext uri="{BB962C8B-B14F-4D97-AF65-F5344CB8AC3E}">
        <p14:creationId xmlns:p14="http://schemas.microsoft.com/office/powerpoint/2010/main" val="205361588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092" y="1561699"/>
            <a:ext cx="7613840" cy="34704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5" name="Textfeld 4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Use</a:t>
            </a:r>
            <a:r>
              <a:rPr lang="de-DE" sz="2800" b="1" dirty="0"/>
              <a:t>-Case-Diagramm – </a:t>
            </a:r>
            <a:r>
              <a:rPr lang="de-DE" sz="2800" b="1" dirty="0" err="1"/>
              <a:t>Kategorieverwaltung</a:t>
            </a:r>
            <a:endParaRPr lang="de-DE" sz="2800" b="1" dirty="0"/>
          </a:p>
        </p:txBody>
      </p:sp>
    </p:spTree>
    <p:extLst>
      <p:ext uri="{BB962C8B-B14F-4D97-AF65-F5344CB8AC3E}">
        <p14:creationId xmlns:p14="http://schemas.microsoft.com/office/powerpoint/2010/main" val="36074093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0539" y="1144800"/>
            <a:ext cx="3037500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– Eventansicht (mobil)</a:t>
            </a:r>
          </a:p>
        </p:txBody>
      </p:sp>
    </p:spTree>
    <p:extLst>
      <p:ext uri="{BB962C8B-B14F-4D97-AF65-F5344CB8AC3E}">
        <p14:creationId xmlns:p14="http://schemas.microsoft.com/office/powerpoint/2010/main" val="36814078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feld 50"/>
          <p:cNvSpPr txBox="1"/>
          <p:nvPr/>
        </p:nvSpPr>
        <p:spPr>
          <a:xfrm>
            <a:off x="991353" y="1625199"/>
            <a:ext cx="986352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000" dirty="0"/>
              <a:t>Verwendung des Carl-Steinweg-Phasenmodells:</a:t>
            </a:r>
          </a:p>
          <a:p>
            <a:pPr>
              <a:lnSpc>
                <a:spcPct val="150000"/>
              </a:lnSpc>
            </a:pPr>
            <a:br>
              <a:rPr lang="de-DE" sz="2000" dirty="0"/>
            </a:br>
            <a:endParaRPr lang="de-DE" sz="2000" i="1" dirty="0">
              <a:effectLst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Projektplanung</a:t>
            </a:r>
          </a:p>
        </p:txBody>
      </p:sp>
      <p:pic>
        <p:nvPicPr>
          <p:cNvPr id="22" name="Grafik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4850" y="2496502"/>
            <a:ext cx="8736532" cy="259365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316507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Ausschnitt Projektplan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093" y="1569013"/>
            <a:ext cx="5883607" cy="471201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8517" y="2086774"/>
            <a:ext cx="4240965" cy="344248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955218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uppieren 49"/>
          <p:cNvGrpSpPr/>
          <p:nvPr/>
        </p:nvGrpSpPr>
        <p:grpSpPr>
          <a:xfrm>
            <a:off x="1087606" y="1625199"/>
            <a:ext cx="9863527" cy="4779837"/>
            <a:chOff x="1296153" y="1890239"/>
            <a:chExt cx="9863527" cy="4779837"/>
          </a:xfrm>
        </p:grpSpPr>
        <p:sp>
          <p:nvSpPr>
            <p:cNvPr id="6" name="Textfeld 5"/>
            <p:cNvSpPr txBox="1"/>
            <p:nvPr/>
          </p:nvSpPr>
          <p:spPr>
            <a:xfrm>
              <a:off x="1296153" y="1890239"/>
              <a:ext cx="9863527" cy="34778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de-DE" sz="2000" dirty="0"/>
                <a:t>Entwicklung eines Client-Server-Programm zur Erfassung und Verarbeitung von Bestellungen</a:t>
              </a:r>
            </a:p>
            <a:p>
              <a:pPr marL="342900" indent="-3429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de-DE" sz="2000" dirty="0"/>
                <a:t>Webshop mit dem Verkauf von Festivaltickets nach dem folgenden Prinzip:</a:t>
              </a:r>
            </a:p>
            <a:p>
              <a:pPr>
                <a:spcBef>
                  <a:spcPts val="1200"/>
                </a:spcBef>
              </a:pPr>
              <a:br>
                <a:rPr lang="de-DE" sz="2000" dirty="0"/>
              </a:br>
              <a:br>
                <a:rPr lang="de-DE" sz="2000" dirty="0"/>
              </a:br>
              <a:r>
                <a:rPr lang="de-DE" sz="2000" dirty="0"/>
                <a:t>      Beispiel: </a:t>
              </a:r>
            </a:p>
            <a:p>
              <a:pPr>
                <a:lnSpc>
                  <a:spcPct val="150000"/>
                </a:lnSpc>
              </a:pPr>
              <a:br>
                <a:rPr lang="de-DE" sz="2000" dirty="0"/>
              </a:br>
              <a:endParaRPr lang="de-DE" sz="2000" i="1" dirty="0">
                <a:effectLst/>
              </a:endParaRPr>
            </a:p>
          </p:txBody>
        </p:sp>
        <p:grpSp>
          <p:nvGrpSpPr>
            <p:cNvPr id="14" name="Gruppieren 13"/>
            <p:cNvGrpSpPr/>
            <p:nvPr/>
          </p:nvGrpSpPr>
          <p:grpSpPr>
            <a:xfrm>
              <a:off x="1736034" y="3349988"/>
              <a:ext cx="1881809" cy="450574"/>
              <a:chOff x="1736034" y="3349988"/>
              <a:chExt cx="1881809" cy="450574"/>
            </a:xfrm>
          </p:grpSpPr>
          <p:sp>
            <p:nvSpPr>
              <p:cNvPr id="12" name="Richtungspfeil 11"/>
              <p:cNvSpPr/>
              <p:nvPr/>
            </p:nvSpPr>
            <p:spPr>
              <a:xfrm>
                <a:off x="1736034" y="3349988"/>
                <a:ext cx="1881809" cy="450574"/>
              </a:xfrm>
              <a:prstGeom prst="homePlat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3" name="Textfeld 12"/>
              <p:cNvSpPr txBox="1"/>
              <p:nvPr/>
            </p:nvSpPr>
            <p:spPr>
              <a:xfrm>
                <a:off x="2080591" y="3390608"/>
                <a:ext cx="1258957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b="1" i="1" dirty="0"/>
                  <a:t>Kategorie</a:t>
                </a:r>
              </a:p>
            </p:txBody>
          </p:sp>
        </p:grpSp>
        <p:grpSp>
          <p:nvGrpSpPr>
            <p:cNvPr id="15" name="Gruppieren 14"/>
            <p:cNvGrpSpPr/>
            <p:nvPr/>
          </p:nvGrpSpPr>
          <p:grpSpPr>
            <a:xfrm>
              <a:off x="3962400" y="3349988"/>
              <a:ext cx="1881809" cy="450574"/>
              <a:chOff x="1736034" y="3349988"/>
              <a:chExt cx="1881809" cy="450574"/>
            </a:xfrm>
          </p:grpSpPr>
          <p:sp>
            <p:nvSpPr>
              <p:cNvPr id="16" name="Richtungspfeil 15"/>
              <p:cNvSpPr/>
              <p:nvPr/>
            </p:nvSpPr>
            <p:spPr>
              <a:xfrm>
                <a:off x="1736034" y="3349988"/>
                <a:ext cx="1881809" cy="450574"/>
              </a:xfrm>
              <a:prstGeom prst="homePlat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7" name="Textfeld 16"/>
              <p:cNvSpPr txBox="1"/>
              <p:nvPr/>
            </p:nvSpPr>
            <p:spPr>
              <a:xfrm>
                <a:off x="2080591" y="3390608"/>
                <a:ext cx="1258957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b="1" i="1" dirty="0"/>
                  <a:t>Festivals</a:t>
                </a:r>
              </a:p>
            </p:txBody>
          </p:sp>
        </p:grpSp>
        <p:grpSp>
          <p:nvGrpSpPr>
            <p:cNvPr id="18" name="Gruppieren 17"/>
            <p:cNvGrpSpPr/>
            <p:nvPr/>
          </p:nvGrpSpPr>
          <p:grpSpPr>
            <a:xfrm>
              <a:off x="6227916" y="3349987"/>
              <a:ext cx="1881809" cy="450574"/>
              <a:chOff x="1736034" y="3349988"/>
              <a:chExt cx="1881809" cy="450574"/>
            </a:xfrm>
          </p:grpSpPr>
          <p:sp>
            <p:nvSpPr>
              <p:cNvPr id="19" name="Richtungspfeil 18"/>
              <p:cNvSpPr/>
              <p:nvPr/>
            </p:nvSpPr>
            <p:spPr>
              <a:xfrm>
                <a:off x="1736034" y="3349988"/>
                <a:ext cx="1881809" cy="450574"/>
              </a:xfrm>
              <a:prstGeom prst="homePlat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0" name="Textfeld 19"/>
              <p:cNvSpPr txBox="1"/>
              <p:nvPr/>
            </p:nvSpPr>
            <p:spPr>
              <a:xfrm>
                <a:off x="2080591" y="3390608"/>
                <a:ext cx="1258957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b="1" i="1" dirty="0"/>
                  <a:t>  Tickets</a:t>
                </a:r>
              </a:p>
            </p:txBody>
          </p:sp>
        </p:grpSp>
        <p:grpSp>
          <p:nvGrpSpPr>
            <p:cNvPr id="28" name="Gruppieren 27"/>
            <p:cNvGrpSpPr/>
            <p:nvPr/>
          </p:nvGrpSpPr>
          <p:grpSpPr>
            <a:xfrm>
              <a:off x="1729410" y="4496299"/>
              <a:ext cx="6373691" cy="450575"/>
              <a:chOff x="1736034" y="3349987"/>
              <a:chExt cx="6373691" cy="450575"/>
            </a:xfrm>
          </p:grpSpPr>
          <p:grpSp>
            <p:nvGrpSpPr>
              <p:cNvPr id="29" name="Gruppieren 28"/>
              <p:cNvGrpSpPr/>
              <p:nvPr/>
            </p:nvGrpSpPr>
            <p:grpSpPr>
              <a:xfrm>
                <a:off x="1736034" y="3349988"/>
                <a:ext cx="1881809" cy="450574"/>
                <a:chOff x="1736034" y="3349988"/>
                <a:chExt cx="1881809" cy="450574"/>
              </a:xfrm>
            </p:grpSpPr>
            <p:sp>
              <p:nvSpPr>
                <p:cNvPr id="36" name="Richtungspfeil 35"/>
                <p:cNvSpPr/>
                <p:nvPr/>
              </p:nvSpPr>
              <p:spPr>
                <a:xfrm>
                  <a:off x="1736034" y="3349988"/>
                  <a:ext cx="1881809" cy="450574"/>
                </a:xfrm>
                <a:prstGeom prst="homePlat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7" name="Textfeld 36"/>
                <p:cNvSpPr txBox="1"/>
                <p:nvPr/>
              </p:nvSpPr>
              <p:spPr>
                <a:xfrm>
                  <a:off x="2080591" y="3390608"/>
                  <a:ext cx="1258957" cy="36933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de-DE" b="1" i="1" dirty="0">
                      <a:solidFill>
                        <a:srgbClr val="002060"/>
                      </a:solidFill>
                    </a:rPr>
                    <a:t>     Rock</a:t>
                  </a:r>
                </a:p>
              </p:txBody>
            </p:sp>
          </p:grpSp>
          <p:grpSp>
            <p:nvGrpSpPr>
              <p:cNvPr id="30" name="Gruppieren 29"/>
              <p:cNvGrpSpPr/>
              <p:nvPr/>
            </p:nvGrpSpPr>
            <p:grpSpPr>
              <a:xfrm>
                <a:off x="3962400" y="3349988"/>
                <a:ext cx="1881809" cy="450574"/>
                <a:chOff x="1736034" y="3349988"/>
                <a:chExt cx="1881809" cy="450574"/>
              </a:xfrm>
            </p:grpSpPr>
            <p:sp>
              <p:nvSpPr>
                <p:cNvPr id="34" name="Richtungspfeil 33"/>
                <p:cNvSpPr/>
                <p:nvPr/>
              </p:nvSpPr>
              <p:spPr>
                <a:xfrm>
                  <a:off x="1736034" y="3349988"/>
                  <a:ext cx="1881809" cy="450574"/>
                </a:xfrm>
                <a:prstGeom prst="homePlat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5" name="Textfeld 34"/>
                <p:cNvSpPr txBox="1"/>
                <p:nvPr/>
              </p:nvSpPr>
              <p:spPr>
                <a:xfrm>
                  <a:off x="1824735" y="3390608"/>
                  <a:ext cx="1627454" cy="36933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de-DE" b="1" i="1" dirty="0">
                      <a:solidFill>
                        <a:srgbClr val="002060"/>
                      </a:solidFill>
                    </a:rPr>
                    <a:t>  Rock am Ring</a:t>
                  </a:r>
                </a:p>
              </p:txBody>
            </p:sp>
          </p:grpSp>
          <p:grpSp>
            <p:nvGrpSpPr>
              <p:cNvPr id="31" name="Gruppieren 30"/>
              <p:cNvGrpSpPr/>
              <p:nvPr/>
            </p:nvGrpSpPr>
            <p:grpSpPr>
              <a:xfrm>
                <a:off x="6227916" y="3349987"/>
                <a:ext cx="1881809" cy="450574"/>
                <a:chOff x="1736034" y="3349988"/>
                <a:chExt cx="1881809" cy="450574"/>
              </a:xfrm>
            </p:grpSpPr>
            <p:sp>
              <p:nvSpPr>
                <p:cNvPr id="32" name="Richtungspfeil 31"/>
                <p:cNvSpPr/>
                <p:nvPr/>
              </p:nvSpPr>
              <p:spPr>
                <a:xfrm>
                  <a:off x="1736034" y="3349988"/>
                  <a:ext cx="1881809" cy="450574"/>
                </a:xfrm>
                <a:prstGeom prst="homePlat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3" name="Textfeld 32"/>
                <p:cNvSpPr txBox="1"/>
                <p:nvPr/>
              </p:nvSpPr>
              <p:spPr>
                <a:xfrm>
                  <a:off x="1742658" y="3390608"/>
                  <a:ext cx="1696884" cy="36933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de-DE" b="1" i="1" dirty="0">
                      <a:solidFill>
                        <a:srgbClr val="002060"/>
                      </a:solidFill>
                    </a:rPr>
                    <a:t>  Freitags-Ticket</a:t>
                  </a:r>
                </a:p>
              </p:txBody>
            </p:sp>
          </p:grpSp>
        </p:grpSp>
        <p:grpSp>
          <p:nvGrpSpPr>
            <p:cNvPr id="38" name="Gruppieren 37"/>
            <p:cNvGrpSpPr/>
            <p:nvPr/>
          </p:nvGrpSpPr>
          <p:grpSpPr>
            <a:xfrm>
              <a:off x="6234544" y="5039636"/>
              <a:ext cx="1881809" cy="450574"/>
              <a:chOff x="1736034" y="3349988"/>
              <a:chExt cx="1881809" cy="450574"/>
            </a:xfrm>
          </p:grpSpPr>
          <p:sp>
            <p:nvSpPr>
              <p:cNvPr id="39" name="Richtungspfeil 38"/>
              <p:cNvSpPr/>
              <p:nvPr/>
            </p:nvSpPr>
            <p:spPr>
              <a:xfrm>
                <a:off x="1736034" y="3349988"/>
                <a:ext cx="1881809" cy="450574"/>
              </a:xfrm>
              <a:prstGeom prst="homePlat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0" name="Textfeld 39"/>
              <p:cNvSpPr txBox="1"/>
              <p:nvPr/>
            </p:nvSpPr>
            <p:spPr>
              <a:xfrm>
                <a:off x="1736035" y="3390608"/>
                <a:ext cx="1792192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b="1" i="1" dirty="0">
                    <a:solidFill>
                      <a:srgbClr val="002060"/>
                    </a:solidFill>
                  </a:rPr>
                  <a:t> Samstags-Ticket</a:t>
                </a:r>
              </a:p>
            </p:txBody>
          </p:sp>
        </p:grpSp>
        <p:grpSp>
          <p:nvGrpSpPr>
            <p:cNvPr id="41" name="Gruppieren 40"/>
            <p:cNvGrpSpPr/>
            <p:nvPr/>
          </p:nvGrpSpPr>
          <p:grpSpPr>
            <a:xfrm>
              <a:off x="6234544" y="5576776"/>
              <a:ext cx="1881809" cy="450574"/>
              <a:chOff x="1736034" y="3349988"/>
              <a:chExt cx="1881809" cy="450574"/>
            </a:xfrm>
          </p:grpSpPr>
          <p:sp>
            <p:nvSpPr>
              <p:cNvPr id="42" name="Richtungspfeil 41"/>
              <p:cNvSpPr/>
              <p:nvPr/>
            </p:nvSpPr>
            <p:spPr>
              <a:xfrm>
                <a:off x="1736034" y="3349988"/>
                <a:ext cx="1881809" cy="450574"/>
              </a:xfrm>
              <a:prstGeom prst="homePlat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3" name="Textfeld 42"/>
              <p:cNvSpPr txBox="1"/>
              <p:nvPr/>
            </p:nvSpPr>
            <p:spPr>
              <a:xfrm>
                <a:off x="2080591" y="3390608"/>
                <a:ext cx="1258957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b="1" i="1" dirty="0">
                    <a:solidFill>
                      <a:srgbClr val="002060"/>
                    </a:solidFill>
                  </a:rPr>
                  <a:t>       …</a:t>
                </a:r>
              </a:p>
            </p:txBody>
          </p:sp>
        </p:grpSp>
        <p:grpSp>
          <p:nvGrpSpPr>
            <p:cNvPr id="44" name="Gruppieren 43"/>
            <p:cNvGrpSpPr/>
            <p:nvPr/>
          </p:nvGrpSpPr>
          <p:grpSpPr>
            <a:xfrm>
              <a:off x="3955776" y="6219082"/>
              <a:ext cx="1881809" cy="450574"/>
              <a:chOff x="1736034" y="3349988"/>
              <a:chExt cx="1881809" cy="450574"/>
            </a:xfrm>
          </p:grpSpPr>
          <p:sp>
            <p:nvSpPr>
              <p:cNvPr id="45" name="Richtungspfeil 44"/>
              <p:cNvSpPr/>
              <p:nvPr/>
            </p:nvSpPr>
            <p:spPr>
              <a:xfrm>
                <a:off x="1736034" y="3349988"/>
                <a:ext cx="1881809" cy="450574"/>
              </a:xfrm>
              <a:prstGeom prst="homePlat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6" name="Textfeld 45"/>
              <p:cNvSpPr txBox="1"/>
              <p:nvPr/>
            </p:nvSpPr>
            <p:spPr>
              <a:xfrm>
                <a:off x="1824735" y="3390608"/>
                <a:ext cx="1514813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b="1" i="1" dirty="0">
                    <a:solidFill>
                      <a:srgbClr val="002060"/>
                    </a:solidFill>
                  </a:rPr>
                  <a:t>  Rock im Park</a:t>
                </a:r>
              </a:p>
            </p:txBody>
          </p:sp>
        </p:grpSp>
        <p:grpSp>
          <p:nvGrpSpPr>
            <p:cNvPr id="47" name="Gruppieren 46"/>
            <p:cNvGrpSpPr/>
            <p:nvPr/>
          </p:nvGrpSpPr>
          <p:grpSpPr>
            <a:xfrm>
              <a:off x="6241176" y="6219502"/>
              <a:ext cx="1881809" cy="450574"/>
              <a:chOff x="1736034" y="3349988"/>
              <a:chExt cx="1881809" cy="450574"/>
            </a:xfrm>
          </p:grpSpPr>
          <p:sp>
            <p:nvSpPr>
              <p:cNvPr id="48" name="Richtungspfeil 47"/>
              <p:cNvSpPr/>
              <p:nvPr/>
            </p:nvSpPr>
            <p:spPr>
              <a:xfrm>
                <a:off x="1736034" y="3349988"/>
                <a:ext cx="1881809" cy="450574"/>
              </a:xfrm>
              <a:prstGeom prst="homePlat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9" name="Textfeld 48"/>
              <p:cNvSpPr txBox="1"/>
              <p:nvPr/>
            </p:nvSpPr>
            <p:spPr>
              <a:xfrm>
                <a:off x="2080591" y="3390608"/>
                <a:ext cx="1258957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b="1" i="1" dirty="0">
                    <a:solidFill>
                      <a:srgbClr val="002060"/>
                    </a:solidFill>
                  </a:rPr>
                  <a:t>       …</a:t>
                </a:r>
              </a:p>
            </p:txBody>
          </p:sp>
        </p:grpSp>
      </p:grpSp>
      <p:sp>
        <p:nvSpPr>
          <p:cNvPr id="51" name="Textfeld 50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Einleitung: </a:t>
            </a:r>
            <a:r>
              <a:rPr lang="de-DE" sz="2800" b="1" dirty="0" err="1"/>
              <a:t>Festiva</a:t>
            </a:r>
            <a:endParaRPr lang="de-DE" sz="2800" b="1" dirty="0"/>
          </a:p>
        </p:txBody>
      </p:sp>
    </p:spTree>
    <p:extLst>
      <p:ext uri="{BB962C8B-B14F-4D97-AF65-F5344CB8AC3E}">
        <p14:creationId xmlns:p14="http://schemas.microsoft.com/office/powerpoint/2010/main" val="27923598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/>
          <p:cNvSpPr txBox="1"/>
          <p:nvPr/>
        </p:nvSpPr>
        <p:spPr>
          <a:xfrm>
            <a:off x="1218638" y="2445246"/>
            <a:ext cx="986352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6600" dirty="0"/>
              <a:t>Vielen Dank für Eure Aufmerksamkeit!</a:t>
            </a:r>
          </a:p>
        </p:txBody>
      </p:sp>
    </p:spTree>
    <p:extLst>
      <p:ext uri="{BB962C8B-B14F-4D97-AF65-F5344CB8AC3E}">
        <p14:creationId xmlns:p14="http://schemas.microsoft.com/office/powerpoint/2010/main" val="19467162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feld 50"/>
          <p:cNvSpPr txBox="1"/>
          <p:nvPr/>
        </p:nvSpPr>
        <p:spPr>
          <a:xfrm>
            <a:off x="991353" y="1625199"/>
            <a:ext cx="986352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Die Entwicklungsumgebung </a:t>
            </a:r>
            <a:r>
              <a:rPr lang="de-DE" sz="2000" dirty="0" err="1"/>
              <a:t>Eclipse</a:t>
            </a:r>
            <a:r>
              <a:rPr lang="de-DE" sz="2000" dirty="0"/>
              <a:t> wird für die Bearbeitung der JSPs, Servlets und Klassen verwendet.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Getestet wird die Anwendung auf dem </a:t>
            </a:r>
            <a:r>
              <a:rPr lang="de-DE" sz="2000" dirty="0" err="1"/>
              <a:t>Tomcat</a:t>
            </a:r>
            <a:r>
              <a:rPr lang="de-DE" sz="2000" dirty="0"/>
              <a:t>-Webserver und die MySQL Datenbank von </a:t>
            </a:r>
            <a:r>
              <a:rPr lang="de-DE" sz="2000" dirty="0" err="1"/>
              <a:t>Xampp</a:t>
            </a:r>
            <a:r>
              <a:rPr lang="de-DE" sz="20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Zur Versionsverwaltung des Quellcodes und der Dokumente werden </a:t>
            </a:r>
            <a:r>
              <a:rPr lang="de-DE" sz="2000" dirty="0" err="1"/>
              <a:t>Git</a:t>
            </a:r>
            <a:r>
              <a:rPr lang="de-DE" sz="2000" dirty="0"/>
              <a:t> und Github.com verwendet.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Dokumente, Modelle und Grafiken werden mit Hilfe von Word, Excel, Visio, </a:t>
            </a:r>
            <a:r>
              <a:rPr lang="de-DE" sz="2000" dirty="0" err="1"/>
              <a:t>StarUML</a:t>
            </a:r>
            <a:r>
              <a:rPr lang="de-DE" sz="2000" dirty="0"/>
              <a:t>, </a:t>
            </a:r>
            <a:r>
              <a:rPr lang="de-DE" sz="2000" dirty="0" err="1"/>
              <a:t>Moqups</a:t>
            </a:r>
            <a:r>
              <a:rPr lang="de-DE" sz="2000" dirty="0"/>
              <a:t> und Gimp2 erstellt.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Für die Projektplanung wird MS Project genutzt.</a:t>
            </a:r>
          </a:p>
          <a:p>
            <a:pPr>
              <a:lnSpc>
                <a:spcPct val="150000"/>
              </a:lnSpc>
            </a:pPr>
            <a:br>
              <a:rPr lang="de-DE" sz="2000" dirty="0"/>
            </a:br>
            <a:endParaRPr lang="de-DE" sz="2000" i="1" dirty="0">
              <a:effectLst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Fachliche Grundlagen</a:t>
            </a:r>
          </a:p>
        </p:txBody>
      </p:sp>
    </p:spTree>
    <p:extLst>
      <p:ext uri="{BB962C8B-B14F-4D97-AF65-F5344CB8AC3E}">
        <p14:creationId xmlns:p14="http://schemas.microsoft.com/office/powerpoint/2010/main" val="18588721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Inhalt Pflichtenheft</a:t>
            </a:r>
          </a:p>
        </p:txBody>
      </p:sp>
      <p:graphicFrame>
        <p:nvGraphicFramePr>
          <p:cNvPr id="2" name="Tabel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770227"/>
              </p:ext>
            </p:extLst>
          </p:nvPr>
        </p:nvGraphicFramePr>
        <p:xfrm>
          <a:off x="1001295" y="1521480"/>
          <a:ext cx="10139145" cy="484883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139145">
                  <a:extLst>
                    <a:ext uri="{9D8B030D-6E8A-4147-A177-3AD203B41FA5}">
                      <a16:colId xmlns:a16="http://schemas.microsoft.com/office/drawing/2014/main" val="2115616395"/>
                    </a:ext>
                  </a:extLst>
                </a:gridCol>
              </a:tblGrid>
              <a:tr h="410648">
                <a:tc>
                  <a:txBody>
                    <a:bodyPr/>
                    <a:lstStyle/>
                    <a:p>
                      <a:r>
                        <a:rPr lang="de-DE" sz="2000" b="1" i="1" dirty="0"/>
                        <a:t>Muss-Kriterien</a:t>
                      </a: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2878913557"/>
                  </a:ext>
                </a:extLst>
              </a:tr>
              <a:tr h="1667017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900" kern="1200" dirty="0">
                          <a:effectLst/>
                        </a:rPr>
                        <a:t>Erfassen, anzeigen, bearbeiten</a:t>
                      </a:r>
                      <a:r>
                        <a:rPr lang="de-DE" sz="1900" kern="1200" baseline="0" dirty="0">
                          <a:effectLst/>
                        </a:rPr>
                        <a:t> &amp;</a:t>
                      </a:r>
                      <a:r>
                        <a:rPr lang="de-DE" sz="1900" kern="1200" dirty="0">
                          <a:effectLst/>
                        </a:rPr>
                        <a:t> löschen der…</a:t>
                      </a:r>
                      <a:br>
                        <a:rPr lang="de-DE" sz="1900" kern="1200" dirty="0">
                          <a:effectLst/>
                        </a:rPr>
                      </a:br>
                      <a:r>
                        <a:rPr lang="de-DE" sz="1900" kern="1200" dirty="0">
                          <a:effectLst/>
                        </a:rPr>
                        <a:t>- Kundendaten</a:t>
                      </a:r>
                      <a:br>
                        <a:rPr lang="de-DE" sz="1900" kern="1200" dirty="0">
                          <a:effectLst/>
                        </a:rPr>
                      </a:br>
                      <a:r>
                        <a:rPr lang="de-DE" sz="1900" kern="1200" dirty="0">
                          <a:effectLst/>
                        </a:rPr>
                        <a:t>- Kategoriedaten</a:t>
                      </a:r>
                      <a:br>
                        <a:rPr lang="de-DE" sz="1900" kern="1200" dirty="0">
                          <a:effectLst/>
                        </a:rPr>
                      </a:br>
                      <a:r>
                        <a:rPr lang="de-DE" sz="1900" kern="1200" dirty="0">
                          <a:effectLst/>
                        </a:rPr>
                        <a:t>-</a:t>
                      </a:r>
                      <a:r>
                        <a:rPr lang="de-DE" sz="1900" kern="1200" baseline="0" dirty="0">
                          <a:effectLst/>
                        </a:rPr>
                        <a:t> Festivaldaten</a:t>
                      </a:r>
                      <a:br>
                        <a:rPr lang="de-DE" sz="1900" kern="1200" baseline="0" dirty="0">
                          <a:effectLst/>
                        </a:rPr>
                      </a:br>
                      <a:r>
                        <a:rPr lang="de-DE" sz="1900" kern="1200" baseline="0" dirty="0">
                          <a:effectLst/>
                        </a:rPr>
                        <a:t>- Artikeldaten</a:t>
                      </a:r>
                      <a:endParaRPr lang="de-DE" sz="19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1318711764"/>
                  </a:ext>
                </a:extLst>
              </a:tr>
              <a:tr h="475550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900" kern="1200" dirty="0">
                          <a:effectLst/>
                        </a:rPr>
                        <a:t>Artikel in den Warenkorb legen, Warenkorb anzeigen und bearbeiten </a:t>
                      </a:r>
                      <a:endParaRPr lang="de-DE" sz="19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3980817541"/>
                  </a:ext>
                </a:extLst>
              </a:tr>
              <a:tr h="458580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900" kern="1200" dirty="0">
                          <a:effectLst/>
                        </a:rPr>
                        <a:t>Erfassen von Bestellungen und anzeigen von vergangenen</a:t>
                      </a:r>
                      <a:r>
                        <a:rPr lang="de-DE" sz="1900" kern="1200" baseline="0" dirty="0">
                          <a:effectLst/>
                        </a:rPr>
                        <a:t> </a:t>
                      </a:r>
                      <a:r>
                        <a:rPr lang="de-DE" sz="1900" kern="1200" dirty="0">
                          <a:effectLst/>
                        </a:rPr>
                        <a:t>Bestelldaten</a:t>
                      </a:r>
                      <a:endParaRPr lang="de-DE" sz="19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4085928722"/>
                  </a:ext>
                </a:extLst>
              </a:tr>
              <a:tr h="412722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900" kern="1200" dirty="0">
                          <a:effectLst/>
                        </a:rPr>
                        <a:t>Suche nach Festivals über Name, Ort, Kategorie und Datum</a:t>
                      </a:r>
                      <a:endParaRPr lang="de-DE" sz="1900" dirty="0"/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4085036091"/>
                  </a:ext>
                </a:extLst>
              </a:tr>
              <a:tr h="397436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900" kern="1200" dirty="0">
                          <a:effectLst/>
                        </a:rPr>
                        <a:t>Direkte Navigation zur Festivalsuche über die Startseite (Klick auf eine</a:t>
                      </a:r>
                      <a:r>
                        <a:rPr lang="de-DE" sz="1900" kern="1200" baseline="0" dirty="0">
                          <a:effectLst/>
                        </a:rPr>
                        <a:t> bestimmte Kategorie)</a:t>
                      </a:r>
                      <a:endParaRPr lang="de-DE" sz="19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1646418818"/>
                  </a:ext>
                </a:extLst>
              </a:tr>
              <a:tr h="412722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900" kern="1200" dirty="0">
                          <a:effectLst/>
                        </a:rPr>
                        <a:t>Benutzerauthentifizierung, Benutzer mit unterschiedlichen Rechten (Kunden und Admin)</a:t>
                      </a:r>
                      <a:endParaRPr lang="de-DE" sz="19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960816759"/>
                  </a:ext>
                </a:extLst>
              </a:tr>
              <a:tr h="614164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900" kern="1200" dirty="0" err="1">
                          <a:effectLst/>
                        </a:rPr>
                        <a:t>Responsive</a:t>
                      </a:r>
                      <a:r>
                        <a:rPr lang="de-DE" sz="1900" kern="1200" dirty="0">
                          <a:effectLst/>
                        </a:rPr>
                        <a:t> Design auf Desktop und Android-Smartphone (ab Version 4.4.x)</a:t>
                      </a:r>
                      <a:endParaRPr lang="de-DE" sz="19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28543000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429049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Inhalt Pflichtenheft</a:t>
            </a:r>
          </a:p>
        </p:txBody>
      </p:sp>
      <p:graphicFrame>
        <p:nvGraphicFramePr>
          <p:cNvPr id="2" name="Tabel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4205934"/>
              </p:ext>
            </p:extLst>
          </p:nvPr>
        </p:nvGraphicFramePr>
        <p:xfrm>
          <a:off x="1001295" y="1521480"/>
          <a:ext cx="10139145" cy="432738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139145">
                  <a:extLst>
                    <a:ext uri="{9D8B030D-6E8A-4147-A177-3AD203B41FA5}">
                      <a16:colId xmlns:a16="http://schemas.microsoft.com/office/drawing/2014/main" val="2115616395"/>
                    </a:ext>
                  </a:extLst>
                </a:gridCol>
              </a:tblGrid>
              <a:tr h="410648">
                <a:tc>
                  <a:txBody>
                    <a:bodyPr/>
                    <a:lstStyle/>
                    <a:p>
                      <a:r>
                        <a:rPr lang="de-DE" sz="2000" b="1" i="1" dirty="0"/>
                        <a:t>Kann-Kriterien</a:t>
                      </a: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2878913557"/>
                  </a:ext>
                </a:extLst>
              </a:tr>
              <a:tr h="506272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900" kern="1200" dirty="0">
                          <a:effectLst/>
                        </a:rPr>
                        <a:t>Kunden werden unter bestimmten Bedingungen automatisch gesperrt</a:t>
                      </a:r>
                      <a:endParaRPr lang="de-DE" sz="1900" dirty="0"/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1318711764"/>
                  </a:ext>
                </a:extLst>
              </a:tr>
              <a:tr h="47555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900" kern="1200" dirty="0">
                          <a:effectLst/>
                        </a:rPr>
                        <a:t>Festivalsuche kann auf einen bestimmten Umkreis eingegrenzt</a:t>
                      </a:r>
                      <a:r>
                        <a:rPr lang="de-DE" sz="1900" kern="1200" baseline="0" dirty="0">
                          <a:effectLst/>
                        </a:rPr>
                        <a:t> werden</a:t>
                      </a:r>
                      <a:endParaRPr lang="de-DE" sz="1900" dirty="0"/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3980817541"/>
                  </a:ext>
                </a:extLst>
              </a:tr>
              <a:tr h="45858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900" kern="1200" dirty="0">
                          <a:effectLst/>
                        </a:rPr>
                        <a:t>Prüfung, ob eine zulässige IBAN eingegeben wurde</a:t>
                      </a:r>
                      <a:endParaRPr lang="de-DE" sz="1900" dirty="0"/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4085928722"/>
                  </a:ext>
                </a:extLst>
              </a:tr>
              <a:tr h="412722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900" kern="1200" dirty="0">
                          <a:effectLst/>
                        </a:rPr>
                        <a:t>Kennwortrichtlinien festlegen und prüfen</a:t>
                      </a:r>
                      <a:endParaRPr lang="de-DE" sz="19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4085036091"/>
                  </a:ext>
                </a:extLst>
              </a:tr>
              <a:tr h="412722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800" kern="1200" dirty="0">
                          <a:effectLst/>
                        </a:rPr>
                        <a:t>Automatisierte Möglichkeit um das Passwort zurückzusetzen</a:t>
                      </a:r>
                      <a:endParaRPr lang="de-DE" sz="18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114910492"/>
                  </a:ext>
                </a:extLst>
              </a:tr>
              <a:tr h="412722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800" kern="1200" dirty="0">
                          <a:effectLst/>
                        </a:rPr>
                        <a:t>Bewertungen für Artikel abgeben</a:t>
                      </a:r>
                      <a:r>
                        <a:rPr lang="de-DE" sz="1900" kern="1200" baseline="0" dirty="0">
                          <a:effectLst/>
                        </a:rPr>
                        <a:t> und einsehen können</a:t>
                      </a:r>
                      <a:endParaRPr lang="de-DE" sz="18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1605604220"/>
                  </a:ext>
                </a:extLst>
              </a:tr>
              <a:tr h="412722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800" kern="1200" dirty="0">
                          <a:effectLst/>
                        </a:rPr>
                        <a:t>Bestandsführung der Artikel</a:t>
                      </a:r>
                      <a:endParaRPr lang="de-DE" sz="18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300888892"/>
                  </a:ext>
                </a:extLst>
              </a:tr>
              <a:tr h="412722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800" kern="1200" dirty="0">
                          <a:effectLst/>
                        </a:rPr>
                        <a:t>Verwaltung der Kundenbestellungen aus Administrator-Sicht</a:t>
                      </a:r>
                      <a:endParaRPr lang="de-DE" sz="18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12722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800" kern="1200" dirty="0">
                          <a:effectLst/>
                        </a:rPr>
                        <a:t>Einbinden von zusätzlichen Festival-Artikeln (Regencapes etc.)</a:t>
                      </a:r>
                      <a:endParaRPr lang="de-DE" sz="19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7401515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770436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Inhalt Pflichtenheft</a:t>
            </a:r>
          </a:p>
        </p:txBody>
      </p:sp>
      <p:graphicFrame>
        <p:nvGraphicFramePr>
          <p:cNvPr id="2" name="Tabel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3181135"/>
              </p:ext>
            </p:extLst>
          </p:nvPr>
        </p:nvGraphicFramePr>
        <p:xfrm>
          <a:off x="1001295" y="1521480"/>
          <a:ext cx="10139145" cy="38973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139145">
                  <a:extLst>
                    <a:ext uri="{9D8B030D-6E8A-4147-A177-3AD203B41FA5}">
                      <a16:colId xmlns:a16="http://schemas.microsoft.com/office/drawing/2014/main" val="2115616395"/>
                    </a:ext>
                  </a:extLst>
                </a:gridCol>
              </a:tblGrid>
              <a:tr h="410648">
                <a:tc>
                  <a:txBody>
                    <a:bodyPr/>
                    <a:lstStyle/>
                    <a:p>
                      <a:r>
                        <a:rPr lang="de-DE" sz="2000" b="1" i="1" dirty="0"/>
                        <a:t>Abgrenzungskriterien</a:t>
                      </a: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2878913557"/>
                  </a:ext>
                </a:extLst>
              </a:tr>
              <a:tr h="506272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900" kern="1200" dirty="0">
                          <a:effectLst/>
                        </a:rPr>
                        <a:t>Bei der Benutzung des Webshops wird Java-Script vorausgesetzt</a:t>
                      </a:r>
                      <a:endParaRPr lang="de-DE" sz="1900" dirty="0"/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1318711764"/>
                  </a:ext>
                </a:extLst>
              </a:tr>
              <a:tr h="475550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900" kern="1200" dirty="0">
                          <a:effectLst/>
                        </a:rPr>
                        <a:t>Zugriff auf den Webshop erfolgt unverschlüsselt</a:t>
                      </a:r>
                      <a:endParaRPr lang="de-DE" sz="19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3980817541"/>
                  </a:ext>
                </a:extLst>
              </a:tr>
              <a:tr h="458580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900" kern="1200" dirty="0">
                          <a:effectLst/>
                        </a:rPr>
                        <a:t>Nur die Deutsche Sprache</a:t>
                      </a:r>
                      <a:r>
                        <a:rPr lang="de-DE" sz="1900" kern="1200" baseline="0" dirty="0">
                          <a:effectLst/>
                        </a:rPr>
                        <a:t> wird</a:t>
                      </a:r>
                      <a:r>
                        <a:rPr lang="de-DE" sz="1900" kern="1200" dirty="0">
                          <a:effectLst/>
                        </a:rPr>
                        <a:t> verwendet</a:t>
                      </a:r>
                      <a:endParaRPr lang="de-DE" sz="19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4085928722"/>
                  </a:ext>
                </a:extLst>
              </a:tr>
              <a:tr h="458580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9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Keine</a:t>
                      </a:r>
                      <a:r>
                        <a:rPr lang="de-DE" sz="190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Bestell-, Zahlungs- und Versandabwicklung</a:t>
                      </a:r>
                      <a:endParaRPr lang="de-DE" sz="19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468200457"/>
                  </a:ext>
                </a:extLst>
              </a:tr>
              <a:tr h="458580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9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Warenkorb-</a:t>
                      </a:r>
                      <a:r>
                        <a:rPr lang="de-DE" sz="190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und </a:t>
                      </a:r>
                      <a:r>
                        <a:rPr lang="de-DE" sz="19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Bestellfunktionen</a:t>
                      </a:r>
                      <a:r>
                        <a:rPr lang="de-DE" sz="190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nur als registrierter User möglich</a:t>
                      </a:r>
                      <a:endParaRPr lang="de-DE" sz="19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1524782417"/>
                  </a:ext>
                </a:extLst>
              </a:tr>
              <a:tr h="458580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9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Zur</a:t>
                      </a:r>
                      <a:r>
                        <a:rPr lang="de-DE" sz="190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k</a:t>
                      </a:r>
                      <a:r>
                        <a:rPr lang="de-DE" sz="19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orrekten</a:t>
                      </a:r>
                      <a:r>
                        <a:rPr lang="de-DE" sz="190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Darstellung des Webshops wird die Nutzung von Google Chrome oder Firefox vorausgesetzt </a:t>
                      </a:r>
                      <a:endParaRPr lang="de-DE" sz="19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2663041129"/>
                  </a:ext>
                </a:extLst>
              </a:tr>
              <a:tr h="458580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9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Zunächst</a:t>
                      </a:r>
                      <a:r>
                        <a:rPr lang="de-DE" sz="190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wird l</a:t>
                      </a:r>
                      <a:r>
                        <a:rPr lang="de-DE" sz="19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ediglich ein Konto zur Administration eingerichtet</a:t>
                      </a: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35084058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309152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/>
          <p:cNvSpPr txBox="1"/>
          <p:nvPr/>
        </p:nvSpPr>
        <p:spPr>
          <a:xfrm>
            <a:off x="301200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ER-Modell</a:t>
            </a: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9080" y="53008"/>
            <a:ext cx="9287147" cy="675860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439708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301200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Klassendiagramm</a:t>
            </a: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8614" y="85575"/>
            <a:ext cx="8070865" cy="669291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243939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420</Words>
  <Application>Microsoft Office PowerPoint</Application>
  <PresentationFormat>Breitbild</PresentationFormat>
  <Paragraphs>87</Paragraphs>
  <Slides>30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30</vt:i4>
      </vt:variant>
    </vt:vector>
  </HeadingPairs>
  <TitlesOfParts>
    <vt:vector size="33" baseType="lpstr">
      <vt:lpstr>Arial</vt:lpstr>
      <vt:lpstr>Calibri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Alina</dc:creator>
  <cp:lastModifiedBy>Alina Fankhänel / PFBW115A</cp:lastModifiedBy>
  <cp:revision>184</cp:revision>
  <dcterms:created xsi:type="dcterms:W3CDTF">2015-02-12T12:40:30Z</dcterms:created>
  <dcterms:modified xsi:type="dcterms:W3CDTF">2016-10-17T15:49:00Z</dcterms:modified>
</cp:coreProperties>
</file>

<file path=docProps/thumbnail.jpeg>
</file>